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heme/theme2.xml" ContentType="application/vnd.openxmlformats-officedocument.theme+xml"/>
  <Override PartName="/ppt/tags/tag155.xml" ContentType="application/vnd.openxmlformats-officedocument.presentationml.tags+xml"/>
  <Override PartName="/ppt/notesSlides/notesSlide1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2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3.xml" ContentType="application/vnd.openxmlformats-officedocument.presentationml.notesSlide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4.xml" ContentType="application/vnd.openxmlformats-officedocument.presentationml.notesSl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5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6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7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8.xml" ContentType="application/vnd.openxmlformats-officedocument.presentationml.notesSlid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9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10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11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notesSlides/notesSlide12.xml" ContentType="application/vnd.openxmlformats-officedocument.presentationml.notesSlide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13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14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notesSlides/notesSlide15.xml" ContentType="application/vnd.openxmlformats-officedocument.presentationml.notesSlide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16.xml" ContentType="application/vnd.openxmlformats-officedocument.presentationml.notesSl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17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18.xml" ContentType="application/vnd.openxmlformats-officedocument.presentationml.notesSlide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19.xml" ContentType="application/vnd.openxmlformats-officedocument.presentationml.notesSlid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notesSlides/notesSlide20.xml" ContentType="application/vnd.openxmlformats-officedocument.presentationml.notesSlide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notesSlides/notesSlide21.xml" ContentType="application/vnd.openxmlformats-officedocument.presentationml.notesSlide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notesSlides/notesSlide22.xml" ContentType="application/vnd.openxmlformats-officedocument.presentationml.notesSlide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notesSlides/notesSlide23.xml" ContentType="application/vnd.openxmlformats-officedocument.presentationml.notesSlid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24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25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notesSlides/notesSlide26.xml" ContentType="application/vnd.openxmlformats-officedocument.presentationml.notesSlide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27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notesSlides/notesSlide28.xml" ContentType="application/vnd.openxmlformats-officedocument.presentationml.notesSlide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29.xml" ContentType="application/vnd.openxmlformats-officedocument.presentationml.notesSlid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notesSlides/notesSlide30.xml" ContentType="application/vnd.openxmlformats-officedocument.presentationml.notesSlide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notesSlides/notesSlide31.xml" ContentType="application/vnd.openxmlformats-officedocument.presentationml.notesSlide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notesSlides/notesSlide32.xml" ContentType="application/vnd.openxmlformats-officedocument.presentationml.notesSlide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1" r:id="rId6"/>
    <p:sldId id="260" r:id="rId7"/>
    <p:sldId id="277" r:id="rId8"/>
    <p:sldId id="279" r:id="rId9"/>
    <p:sldId id="280" r:id="rId10"/>
    <p:sldId id="265" r:id="rId11"/>
    <p:sldId id="281" r:id="rId12"/>
    <p:sldId id="278" r:id="rId13"/>
    <p:sldId id="282" r:id="rId14"/>
    <p:sldId id="284" r:id="rId15"/>
    <p:sldId id="283" r:id="rId16"/>
    <p:sldId id="285" r:id="rId17"/>
    <p:sldId id="301" r:id="rId18"/>
    <p:sldId id="269" r:id="rId19"/>
    <p:sldId id="286" r:id="rId20"/>
    <p:sldId id="287" r:id="rId21"/>
    <p:sldId id="288" r:id="rId22"/>
    <p:sldId id="290" r:id="rId23"/>
    <p:sldId id="289" r:id="rId24"/>
    <p:sldId id="291" r:id="rId25"/>
    <p:sldId id="300" r:id="rId26"/>
    <p:sldId id="293" r:id="rId27"/>
    <p:sldId id="294" r:id="rId28"/>
    <p:sldId id="295" r:id="rId29"/>
    <p:sldId id="273" r:id="rId30"/>
    <p:sldId id="274" r:id="rId31"/>
    <p:sldId id="296" r:id="rId32"/>
    <p:sldId id="297" r:id="rId33"/>
    <p:sldId id="298" r:id="rId34"/>
    <p:sldId id="299" r:id="rId3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84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报告分为四个部分，首相阐述一下</a:t>
            </a:r>
            <a:r>
              <a:rPr lang="en-US" altLang="zh-CN"/>
              <a:t>project2</a:t>
            </a:r>
            <a:r>
              <a:rPr lang="zh-CN" altLang="en-US"/>
              <a:t>的简要信息，然后分析本次项目的代码组成，接着简述我们的参数调整思路和结果，最后我们会对本次项目进行总结反思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讲述</a:t>
            </a:r>
            <a:r>
              <a:rPr lang="en-US" altLang="zh-CN"/>
              <a:t>chatbot</a:t>
            </a:r>
            <a:r>
              <a:rPr lang="zh-CN" altLang="en-US"/>
              <a:t>背景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1.jpeg"/><Relationship Id="rId5" Type="http://schemas.openxmlformats.org/officeDocument/2006/relationships/tags" Target="../tags/tag11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9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image" Target="../media/image1.jpeg"/><Relationship Id="rId5" Type="http://schemas.openxmlformats.org/officeDocument/2006/relationships/tags" Target="../tags/tag74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73.xml"/><Relationship Id="rId9" Type="http://schemas.openxmlformats.org/officeDocument/2006/relationships/tags" Target="../tags/tag78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9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tags" Target="../tags/tag97.xml"/><Relationship Id="rId5" Type="http://schemas.openxmlformats.org/officeDocument/2006/relationships/tags" Target="../tags/tag91.xml"/><Relationship Id="rId10" Type="http://schemas.openxmlformats.org/officeDocument/2006/relationships/tags" Target="../tags/tag96.xml"/><Relationship Id="rId4" Type="http://schemas.openxmlformats.org/officeDocument/2006/relationships/tags" Target="../tags/tag90.xml"/><Relationship Id="rId9" Type="http://schemas.openxmlformats.org/officeDocument/2006/relationships/tags" Target="../tags/tag95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tags" Target="../tags/tag108.xml"/><Relationship Id="rId5" Type="http://schemas.openxmlformats.org/officeDocument/2006/relationships/tags" Target="../tags/tag102.xml"/><Relationship Id="rId10" Type="http://schemas.openxmlformats.org/officeDocument/2006/relationships/tags" Target="../tags/tag107.xml"/><Relationship Id="rId4" Type="http://schemas.openxmlformats.org/officeDocument/2006/relationships/tags" Target="../tags/tag101.xml"/><Relationship Id="rId9" Type="http://schemas.openxmlformats.org/officeDocument/2006/relationships/tags" Target="../tags/tag106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tags" Target="../tags/tag119.xml"/><Relationship Id="rId5" Type="http://schemas.openxmlformats.org/officeDocument/2006/relationships/tags" Target="../tags/tag113.xml"/><Relationship Id="rId10" Type="http://schemas.openxmlformats.org/officeDocument/2006/relationships/tags" Target="../tags/tag118.xml"/><Relationship Id="rId4" Type="http://schemas.openxmlformats.org/officeDocument/2006/relationships/tags" Target="../tags/tag112.xml"/><Relationship Id="rId9" Type="http://schemas.openxmlformats.org/officeDocument/2006/relationships/tags" Target="../tags/tag117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24.xml"/><Relationship Id="rId10" Type="http://schemas.openxmlformats.org/officeDocument/2006/relationships/tags" Target="../tags/tag129.xml"/><Relationship Id="rId4" Type="http://schemas.openxmlformats.org/officeDocument/2006/relationships/tags" Target="../tags/tag123.xml"/><Relationship Id="rId9" Type="http://schemas.openxmlformats.org/officeDocument/2006/relationships/tags" Target="../tags/tag128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13" Type="http://schemas.openxmlformats.org/officeDocument/2006/relationships/tags" Target="../tags/tag142.xml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12" Type="http://schemas.openxmlformats.org/officeDocument/2006/relationships/tags" Target="../tags/tag141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tags" Target="../tags/tag140.xml"/><Relationship Id="rId5" Type="http://schemas.openxmlformats.org/officeDocument/2006/relationships/tags" Target="../tags/tag134.xml"/><Relationship Id="rId15" Type="http://schemas.openxmlformats.org/officeDocument/2006/relationships/slideMaster" Target="../slideMasters/slideMaster1.xml"/><Relationship Id="rId10" Type="http://schemas.openxmlformats.org/officeDocument/2006/relationships/tags" Target="../tags/tag139.xml"/><Relationship Id="rId4" Type="http://schemas.openxmlformats.org/officeDocument/2006/relationships/tags" Target="../tags/tag133.xml"/><Relationship Id="rId9" Type="http://schemas.openxmlformats.org/officeDocument/2006/relationships/tags" Target="../tags/tag138.xml"/><Relationship Id="rId14" Type="http://schemas.openxmlformats.org/officeDocument/2006/relationships/tags" Target="../tags/tag143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tags" Target="../tags/tag154.xml"/><Relationship Id="rId5" Type="http://schemas.openxmlformats.org/officeDocument/2006/relationships/tags" Target="../tags/tag148.xml"/><Relationship Id="rId10" Type="http://schemas.openxmlformats.org/officeDocument/2006/relationships/tags" Target="../tags/tag153.xml"/><Relationship Id="rId4" Type="http://schemas.openxmlformats.org/officeDocument/2006/relationships/tags" Target="../tags/tag147.xml"/><Relationship Id="rId9" Type="http://schemas.openxmlformats.org/officeDocument/2006/relationships/tags" Target="../tags/tag15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1.jpeg"/><Relationship Id="rId5" Type="http://schemas.openxmlformats.org/officeDocument/2006/relationships/tags" Target="../tags/tag25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4.xml"/><Relationship Id="rId9" Type="http://schemas.openxmlformats.org/officeDocument/2006/relationships/tags" Target="../tags/tag2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10" Type="http://schemas.openxmlformats.org/officeDocument/2006/relationships/image" Target="../media/image1.jpeg"/><Relationship Id="rId4" Type="http://schemas.openxmlformats.org/officeDocument/2006/relationships/tags" Target="../tags/tag47.xml"/><Relationship Id="rId9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5.xml"/><Relationship Id="rId4" Type="http://schemas.openxmlformats.org/officeDocument/2006/relationships/tags" Target="../tags/tag6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532250" y="4968360"/>
            <a:ext cx="1633781" cy="16337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90204" pitchFamily="34" charset="0"/>
            </a:endParaRPr>
          </a:p>
        </p:txBody>
      </p:sp>
      <p:sp>
        <p:nvSpPr>
          <p:cNvPr id="9" name="矩形: 圆角 8"/>
          <p:cNvSpPr/>
          <p:nvPr>
            <p:custDataLst>
              <p:tags r:id="rId3"/>
            </p:custDataLst>
          </p:nvPr>
        </p:nvSpPr>
        <p:spPr>
          <a:xfrm>
            <a:off x="1349141" y="720855"/>
            <a:ext cx="9493718" cy="5416288"/>
          </a:xfrm>
          <a:prstGeom prst="roundRect">
            <a:avLst>
              <a:gd name="adj" fmla="val 13483"/>
            </a:avLst>
          </a:prstGeom>
          <a:solidFill>
            <a:schemeClr val="bg1">
              <a:alpha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 dirty="0">
              <a:latin typeface="Arial" panose="020B0604020202090204" pitchFamily="34" charset="0"/>
            </a:endParaRPr>
          </a:p>
        </p:txBody>
      </p:sp>
      <p:sp>
        <p:nvSpPr>
          <p:cNvPr id="14" name="椭圆 13"/>
          <p:cNvSpPr/>
          <p:nvPr>
            <p:custDataLst>
              <p:tags r:id="rId4"/>
            </p:custDataLst>
          </p:nvPr>
        </p:nvSpPr>
        <p:spPr>
          <a:xfrm>
            <a:off x="10590745" y="901299"/>
            <a:ext cx="673100" cy="673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9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2510972" y="2774848"/>
            <a:ext cx="7170058" cy="1000826"/>
          </a:xfr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algn="ctr">
              <a:defRPr lang="zh-CN" altLang="en-US" sz="4800" b="0" spc="10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旗黑-85S" panose="00020600040101010101" pitchFamily="18" charset="-122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2510972" y="3850928"/>
            <a:ext cx="7170058" cy="903324"/>
          </a:xfrm>
          <a:noFill/>
        </p:spPr>
        <p:txBody>
          <a:bodyPr wrap="square" lIns="91440" tIns="45720" rIns="91440" bIns="45720" rtlCol="0">
            <a:normAutofit/>
          </a:bodyPr>
          <a:lstStyle>
            <a:lvl1pPr marL="0" indent="0" algn="ctr">
              <a:buNone/>
              <a:defRPr lang="zh-CN" altLang="en-US" sz="1800" spc="600" baseline="0" dirty="0"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0" lvl="0"/>
            <a:r>
              <a:rPr lang="zh-CN" altLang="en-US" dirty="0"/>
              <a:t>单击此处编辑副标题</a:t>
            </a:r>
            <a:endParaRPr lang="en-US" altLang="zh-CN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椭圆 6"/>
          <p:cNvSpPr/>
          <p:nvPr>
            <p:custDataLst>
              <p:tags r:id="rId2"/>
            </p:custDataLst>
          </p:nvPr>
        </p:nvSpPr>
        <p:spPr>
          <a:xfrm>
            <a:off x="2927350" y="260349"/>
            <a:ext cx="6337300" cy="6337300"/>
          </a:xfrm>
          <a:prstGeom prst="ellipse">
            <a:avLst/>
          </a:prstGeom>
          <a:solidFill>
            <a:schemeClr val="bg1">
              <a:alpha val="9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90204" pitchFamily="34" charset="0"/>
            </a:endParaRPr>
          </a:p>
        </p:txBody>
      </p:sp>
      <p:sp>
        <p:nvSpPr>
          <p:cNvPr id="8" name="椭圆 7"/>
          <p:cNvSpPr/>
          <p:nvPr>
            <p:custDataLst>
              <p:tags r:id="rId3"/>
            </p:custDataLst>
          </p:nvPr>
        </p:nvSpPr>
        <p:spPr>
          <a:xfrm>
            <a:off x="1322438" y="901700"/>
            <a:ext cx="1066800" cy="10668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9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4"/>
            </p:custDataLst>
          </p:nvPr>
        </p:nvSpPr>
        <p:spPr>
          <a:xfrm>
            <a:off x="8544379" y="4413703"/>
            <a:ext cx="2183946" cy="2183946"/>
          </a:xfrm>
          <a:prstGeom prst="ellipse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9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4027536" y="2680294"/>
            <a:ext cx="4136929" cy="1071157"/>
          </a:xfrm>
        </p:spPr>
        <p:txBody>
          <a:bodyPr vert="horz" lIns="101600" tIns="38100" rIns="25400" bIns="381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4027534" y="3887978"/>
            <a:ext cx="4136929" cy="452945"/>
          </a:xfrm>
          <a:noFill/>
        </p:spPr>
        <p:txBody>
          <a:bodyPr wrap="square" lIns="91440" tIns="45720" rIns="91440" bIns="45720" rtlCol="0">
            <a:normAutofit/>
          </a:bodyPr>
          <a:lstStyle>
            <a:lvl1pPr marL="0" indent="0" algn="ctr">
              <a:buNone/>
              <a:defRPr lang="zh-CN" altLang="en-US" sz="2000" spc="800" baseline="0" dirty="0"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0" lvl="0" algn="ctr"/>
            <a:r>
              <a:rPr lang="zh-CN" altLang="en-US" dirty="0"/>
              <a:t>单击此处编辑副标题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1"/>
            </p:custDataLst>
          </p:nvPr>
        </p:nvGrpSpPr>
        <p:grpSpPr>
          <a:xfrm>
            <a:off x="234014" y="5871725"/>
            <a:ext cx="749300" cy="749300"/>
            <a:chOff x="234014" y="5871725"/>
            <a:chExt cx="749300" cy="749300"/>
          </a:xfrm>
        </p:grpSpPr>
        <p:sp>
          <p:nvSpPr>
            <p:cNvPr id="6" name="椭圆 5"/>
            <p:cNvSpPr/>
            <p:nvPr userDrawn="1">
              <p:custDataLst>
                <p:tags r:id="rId6"/>
              </p:custDataLst>
            </p:nvPr>
          </p:nvSpPr>
          <p:spPr>
            <a:xfrm>
              <a:off x="234014" y="5871725"/>
              <a:ext cx="749300" cy="749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90204" pitchFamily="34" charset="0"/>
                <a:ea typeface="微软雅黑" charset="-122"/>
              </a:endParaRPr>
            </a:p>
          </p:txBody>
        </p:sp>
        <p:sp>
          <p:nvSpPr>
            <p:cNvPr id="7" name="椭圆 6"/>
            <p:cNvSpPr/>
            <p:nvPr userDrawn="1">
              <p:custDataLst>
                <p:tags r:id="rId7"/>
              </p:custDataLst>
            </p:nvPr>
          </p:nvSpPr>
          <p:spPr>
            <a:xfrm>
              <a:off x="638684" y="5976029"/>
              <a:ext cx="151891" cy="1518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90204" pitchFamily="34" charset="0"/>
                <a:ea typeface="微软雅黑" charset="-122"/>
              </a:endParaRPr>
            </a:p>
          </p:txBody>
        </p:sp>
        <p:sp>
          <p:nvSpPr>
            <p:cNvPr id="8" name="椭圆 7"/>
            <p:cNvSpPr/>
            <p:nvPr userDrawn="1">
              <p:custDataLst>
                <p:tags r:id="rId8"/>
              </p:custDataLst>
            </p:nvPr>
          </p:nvSpPr>
          <p:spPr>
            <a:xfrm>
              <a:off x="751539" y="6149657"/>
              <a:ext cx="78072" cy="780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90204" pitchFamily="34" charset="0"/>
                <a:ea typeface="微软雅黑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>
            <a:off x="234315" y="5871845"/>
            <a:ext cx="749300" cy="749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0" name="椭圆 9"/>
          <p:cNvSpPr/>
          <p:nvPr>
            <p:custDataLst>
              <p:tags r:id="rId3"/>
            </p:custDataLst>
          </p:nvPr>
        </p:nvSpPr>
        <p:spPr>
          <a:xfrm>
            <a:off x="638810" y="5975985"/>
            <a:ext cx="151765" cy="151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>
            <a:off x="751840" y="6149340"/>
            <a:ext cx="78105" cy="7810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2" name="椭圆 11"/>
          <p:cNvSpPr/>
          <p:nvPr>
            <p:custDataLst>
              <p:tags r:id="rId5"/>
            </p:custDataLst>
          </p:nvPr>
        </p:nvSpPr>
        <p:spPr>
          <a:xfrm>
            <a:off x="11442065" y="307975"/>
            <a:ext cx="536575" cy="5365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3" name="椭圆 12"/>
          <p:cNvSpPr/>
          <p:nvPr>
            <p:custDataLst>
              <p:tags r:id="rId6"/>
            </p:custDataLst>
          </p:nvPr>
        </p:nvSpPr>
        <p:spPr>
          <a:xfrm>
            <a:off x="11332210" y="143510"/>
            <a:ext cx="323215" cy="3232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cap="all" baseline="0" dirty="0"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234014" y="5871725"/>
            <a:ext cx="749300" cy="749300"/>
            <a:chOff x="234014" y="5871725"/>
            <a:chExt cx="749300" cy="749300"/>
          </a:xfrm>
        </p:grpSpPr>
        <p:sp>
          <p:nvSpPr>
            <p:cNvPr id="10" name="椭圆 9"/>
            <p:cNvSpPr/>
            <p:nvPr userDrawn="1">
              <p:custDataLst>
                <p:tags r:id="rId9"/>
              </p:custDataLst>
            </p:nvPr>
          </p:nvSpPr>
          <p:spPr>
            <a:xfrm>
              <a:off x="234014" y="5871725"/>
              <a:ext cx="749300" cy="749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cap="all" baseline="0">
                <a:latin typeface="Arial" panose="020B0604020202090204" pitchFamily="34" charset="0"/>
                <a:ea typeface="微软雅黑" charset="-122"/>
              </a:endParaRPr>
            </a:p>
          </p:txBody>
        </p:sp>
        <p:sp>
          <p:nvSpPr>
            <p:cNvPr id="11" name="椭圆 10"/>
            <p:cNvSpPr/>
            <p:nvPr userDrawn="1">
              <p:custDataLst>
                <p:tags r:id="rId10"/>
              </p:custDataLst>
            </p:nvPr>
          </p:nvSpPr>
          <p:spPr>
            <a:xfrm>
              <a:off x="638684" y="5976029"/>
              <a:ext cx="151891" cy="1518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cap="all" baseline="0">
                <a:latin typeface="Arial" panose="020B0604020202090204" pitchFamily="34" charset="0"/>
                <a:ea typeface="微软雅黑" charset="-122"/>
              </a:endParaRPr>
            </a:p>
          </p:txBody>
        </p:sp>
        <p:sp>
          <p:nvSpPr>
            <p:cNvPr id="12" name="椭圆 11"/>
            <p:cNvSpPr/>
            <p:nvPr userDrawn="1">
              <p:custDataLst>
                <p:tags r:id="rId11"/>
              </p:custDataLst>
            </p:nvPr>
          </p:nvSpPr>
          <p:spPr>
            <a:xfrm>
              <a:off x="751539" y="6149657"/>
              <a:ext cx="78072" cy="780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cap="all" baseline="0">
                <a:latin typeface="Arial" panose="020B0604020202090204" pitchFamily="34" charset="0"/>
                <a:ea typeface="微软雅黑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cap="all"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cap="all"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cap="all"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cap="all" baseline="0">
                <a:latin typeface="Arial" panose="020B0604020202090204" pitchFamily="34" charset="0"/>
                <a:ea typeface="微软雅黑" charset="-122"/>
              </a:defRPr>
            </a:lvl1pPr>
            <a:lvl2pPr>
              <a:defRPr cap="all" baseline="0">
                <a:latin typeface="Arial" panose="020B0604020202090204" pitchFamily="34" charset="0"/>
                <a:ea typeface="微软雅黑" charset="-122"/>
              </a:defRPr>
            </a:lvl2pPr>
            <a:lvl3pPr>
              <a:defRPr cap="all" baseline="0">
                <a:latin typeface="Arial" panose="020B0604020202090204" pitchFamily="34" charset="0"/>
                <a:ea typeface="微软雅黑" charset="-122"/>
              </a:defRPr>
            </a:lvl3pPr>
            <a:lvl4pPr>
              <a:defRPr cap="all" baseline="0">
                <a:latin typeface="Arial" panose="020B0604020202090204" pitchFamily="34" charset="0"/>
                <a:ea typeface="微软雅黑" charset="-122"/>
              </a:defRPr>
            </a:lvl4pPr>
            <a:lvl5pPr>
              <a:defRPr cap="all" baseline="0"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228950" y="154550"/>
            <a:ext cx="749300" cy="749300"/>
            <a:chOff x="228950" y="154550"/>
            <a:chExt cx="749300" cy="749300"/>
          </a:xfrm>
        </p:grpSpPr>
        <p:sp>
          <p:nvSpPr>
            <p:cNvPr id="11" name="椭圆 10"/>
            <p:cNvSpPr/>
            <p:nvPr userDrawn="1">
              <p:custDataLst>
                <p:tags r:id="rId9"/>
              </p:custDataLst>
            </p:nvPr>
          </p:nvSpPr>
          <p:spPr>
            <a:xfrm>
              <a:off x="228950" y="154550"/>
              <a:ext cx="749300" cy="749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baseline="0">
                <a:latin typeface="Arial" panose="020B0604020202090204" pitchFamily="34" charset="0"/>
                <a:ea typeface="微软雅黑" charset="-122"/>
              </a:endParaRPr>
            </a:p>
          </p:txBody>
        </p:sp>
        <p:sp>
          <p:nvSpPr>
            <p:cNvPr id="12" name="椭圆 11"/>
            <p:cNvSpPr/>
            <p:nvPr userDrawn="1">
              <p:custDataLst>
                <p:tags r:id="rId10"/>
              </p:custDataLst>
            </p:nvPr>
          </p:nvSpPr>
          <p:spPr>
            <a:xfrm>
              <a:off x="633620" y="258854"/>
              <a:ext cx="151891" cy="1518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90204" pitchFamily="34" charset="0"/>
                <a:ea typeface="微软雅黑" charset="-122"/>
              </a:endParaRPr>
            </a:p>
          </p:txBody>
        </p:sp>
        <p:sp>
          <p:nvSpPr>
            <p:cNvPr id="13" name="椭圆 12"/>
            <p:cNvSpPr/>
            <p:nvPr userDrawn="1">
              <p:custDataLst>
                <p:tags r:id="rId11"/>
              </p:custDataLst>
            </p:nvPr>
          </p:nvSpPr>
          <p:spPr>
            <a:xfrm>
              <a:off x="746475" y="432482"/>
              <a:ext cx="78072" cy="780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90204" pitchFamily="34" charset="0"/>
                <a:ea typeface="微软雅黑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6" name="组合 5"/>
          <p:cNvGrpSpPr/>
          <p:nvPr>
            <p:custDataLst>
              <p:tags r:id="rId8"/>
            </p:custDataLst>
          </p:nvPr>
        </p:nvGrpSpPr>
        <p:grpSpPr>
          <a:xfrm>
            <a:off x="11139099" y="191324"/>
            <a:ext cx="824301" cy="629586"/>
            <a:chOff x="11139099" y="191324"/>
            <a:chExt cx="824301" cy="629586"/>
          </a:xfrm>
        </p:grpSpPr>
        <p:sp>
          <p:nvSpPr>
            <p:cNvPr id="10" name="椭圆 9"/>
            <p:cNvSpPr/>
            <p:nvPr userDrawn="1">
              <p:custDataLst>
                <p:tags r:id="rId9"/>
              </p:custDataLst>
            </p:nvPr>
          </p:nvSpPr>
          <p:spPr>
            <a:xfrm>
              <a:off x="11333814" y="191324"/>
              <a:ext cx="629586" cy="62958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baseline="0">
                <a:latin typeface="Arial" panose="020B0604020202090204" pitchFamily="34" charset="0"/>
                <a:ea typeface="微软雅黑" charset="-122"/>
              </a:endParaRPr>
            </a:p>
          </p:txBody>
        </p:sp>
        <p:sp>
          <p:nvSpPr>
            <p:cNvPr id="11" name="椭圆 10"/>
            <p:cNvSpPr/>
            <p:nvPr userDrawn="1">
              <p:custDataLst>
                <p:tags r:id="rId10"/>
              </p:custDataLst>
            </p:nvPr>
          </p:nvSpPr>
          <p:spPr>
            <a:xfrm>
              <a:off x="11139099" y="436895"/>
              <a:ext cx="384015" cy="38401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7500" lnSpcReduction="20000"/>
            </a:bodyPr>
            <a:lstStyle/>
            <a:p>
              <a:pPr algn="ctr"/>
              <a:endParaRPr lang="zh-CN" altLang="en-US" baseline="0">
                <a:latin typeface="Arial" panose="020B0604020202090204" pitchFamily="34" charset="0"/>
                <a:ea typeface="微软雅黑" charset="-122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椭圆 11"/>
          <p:cNvSpPr/>
          <p:nvPr>
            <p:custDataLst>
              <p:tags r:id="rId10"/>
            </p:custDataLst>
          </p:nvPr>
        </p:nvSpPr>
        <p:spPr>
          <a:xfrm>
            <a:off x="234315" y="5871845"/>
            <a:ext cx="749300" cy="749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4" name="椭圆 13"/>
          <p:cNvSpPr/>
          <p:nvPr>
            <p:custDataLst>
              <p:tags r:id="rId11"/>
            </p:custDataLst>
          </p:nvPr>
        </p:nvSpPr>
        <p:spPr>
          <a:xfrm>
            <a:off x="638810" y="5975985"/>
            <a:ext cx="151765" cy="151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5" name="椭圆 14"/>
          <p:cNvSpPr/>
          <p:nvPr>
            <p:custDataLst>
              <p:tags r:id="rId12"/>
            </p:custDataLst>
          </p:nvPr>
        </p:nvSpPr>
        <p:spPr>
          <a:xfrm>
            <a:off x="751840" y="6149340"/>
            <a:ext cx="78105" cy="7810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6" name="椭圆 15"/>
          <p:cNvSpPr/>
          <p:nvPr>
            <p:custDataLst>
              <p:tags r:id="rId13"/>
            </p:custDataLst>
          </p:nvPr>
        </p:nvSpPr>
        <p:spPr>
          <a:xfrm>
            <a:off x="11125835" y="5871845"/>
            <a:ext cx="629285" cy="6292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7" name="椭圆 16"/>
          <p:cNvSpPr/>
          <p:nvPr>
            <p:custDataLst>
              <p:tags r:id="rId14"/>
            </p:custDataLst>
          </p:nvPr>
        </p:nvSpPr>
        <p:spPr>
          <a:xfrm>
            <a:off x="10930890" y="6117590"/>
            <a:ext cx="384175" cy="3841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7500" lnSpcReduction="20000"/>
          </a:bodyPr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椭圆 7"/>
          <p:cNvSpPr/>
          <p:nvPr>
            <p:custDataLst>
              <p:tags r:id="rId7"/>
            </p:custDataLst>
          </p:nvPr>
        </p:nvSpPr>
        <p:spPr>
          <a:xfrm>
            <a:off x="172085" y="6061075"/>
            <a:ext cx="654685" cy="6546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9" name="椭圆 8"/>
          <p:cNvSpPr/>
          <p:nvPr>
            <p:custDataLst>
              <p:tags r:id="rId8"/>
            </p:custDataLst>
          </p:nvPr>
        </p:nvSpPr>
        <p:spPr>
          <a:xfrm>
            <a:off x="536575" y="6169025"/>
            <a:ext cx="132715" cy="1327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1" name="椭圆 10"/>
          <p:cNvSpPr/>
          <p:nvPr>
            <p:custDataLst>
              <p:tags r:id="rId9"/>
            </p:custDataLst>
          </p:nvPr>
        </p:nvSpPr>
        <p:spPr>
          <a:xfrm>
            <a:off x="648970" y="6333490"/>
            <a:ext cx="67945" cy="679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2" name="椭圆 11"/>
          <p:cNvSpPr/>
          <p:nvPr>
            <p:custDataLst>
              <p:tags r:id="rId10"/>
            </p:custDataLst>
          </p:nvPr>
        </p:nvSpPr>
        <p:spPr>
          <a:xfrm>
            <a:off x="11334115" y="191135"/>
            <a:ext cx="629285" cy="6292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3" name="椭圆 12"/>
          <p:cNvSpPr/>
          <p:nvPr>
            <p:custDataLst>
              <p:tags r:id="rId11"/>
            </p:custDataLst>
          </p:nvPr>
        </p:nvSpPr>
        <p:spPr>
          <a:xfrm>
            <a:off x="11139170" y="436880"/>
            <a:ext cx="384175" cy="3841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7500" lnSpcReduction="20000"/>
          </a:bodyPr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857250" y="260349"/>
            <a:ext cx="6337300" cy="6337300"/>
          </a:xfrm>
          <a:prstGeom prst="ellipse">
            <a:avLst/>
          </a:prstGeom>
          <a:solidFill>
            <a:schemeClr val="bg1">
              <a:alpha val="9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9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7518400" y="889000"/>
            <a:ext cx="1066800" cy="1066800"/>
          </a:xfrm>
          <a:prstGeom prst="ellipse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90204" pitchFamily="34" charset="0"/>
            </a:endParaRPr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>
            <a:off x="7908925" y="3263900"/>
            <a:ext cx="2705100" cy="2705100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9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1599575" y="4099590"/>
            <a:ext cx="4852648" cy="738664"/>
          </a:xfrm>
          <a:noFill/>
        </p:spPr>
        <p:txBody>
          <a:bodyPr wrap="square" lIns="91440" tIns="45720" rIns="91440" bIns="45720" rtlCol="0">
            <a:normAutofit/>
          </a:bodyPr>
          <a:lstStyle>
            <a:lvl1pPr marL="0" indent="0" algn="ctr">
              <a:buNone/>
              <a:defRPr lang="zh-CN" altLang="en-US" sz="2000" spc="300" baseline="0" dirty="0"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0" lvl="0"/>
            <a:r>
              <a:rPr lang="zh-CN" altLang="en-US" dirty="0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77976" y="3291942"/>
            <a:ext cx="4874248" cy="738664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3600" b="0" baseline="0"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latin typeface="Arial" panose="020B0604020202090204" pitchFamily="34" charset="0"/>
                <a:ea typeface="微软雅黑" charset="-122"/>
              </a:defRPr>
            </a:lvl1pPr>
            <a:lvl2pPr>
              <a:defRPr sz="1600" baseline="0">
                <a:latin typeface="Arial" panose="020B0604020202090204" pitchFamily="34" charset="0"/>
                <a:ea typeface="微软雅黑" charset="-122"/>
              </a:defRPr>
            </a:lvl2pPr>
            <a:lvl3pPr>
              <a:defRPr sz="1600" baseline="0">
                <a:latin typeface="Arial" panose="020B0604020202090204" pitchFamily="34" charset="0"/>
                <a:ea typeface="微软雅黑" charset="-122"/>
              </a:defRPr>
            </a:lvl3pPr>
            <a:lvl4pPr>
              <a:defRPr sz="1600" baseline="0">
                <a:latin typeface="Arial" panose="020B0604020202090204" pitchFamily="34" charset="0"/>
                <a:ea typeface="微软雅黑" charset="-122"/>
              </a:defRPr>
            </a:lvl4pPr>
            <a:lvl5pPr>
              <a:defRPr sz="1600" baseline="0"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任意多边形: 形状 6"/>
          <p:cNvSpPr/>
          <p:nvPr>
            <p:custDataLst>
              <p:tags r:id="rId2"/>
            </p:custDataLst>
          </p:nvPr>
        </p:nvSpPr>
        <p:spPr>
          <a:xfrm>
            <a:off x="-5802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2336725 w 12192000"/>
              <a:gd name="connsiteY3" fmla="*/ 6858000 h 6858000"/>
              <a:gd name="connsiteX4" fmla="*/ 2494487 w 12192000"/>
              <a:gd name="connsiteY4" fmla="*/ 6762157 h 6858000"/>
              <a:gd name="connsiteX5" fmla="*/ 4235873 w 12192000"/>
              <a:gd name="connsiteY5" fmla="*/ 3487004 h 6858000"/>
              <a:gd name="connsiteX6" fmla="*/ 2168834 w 12192000"/>
              <a:gd name="connsiteY6" fmla="*/ 14012 h 6858000"/>
              <a:gd name="connsiteX7" fmla="*/ 2141479 w 12192000"/>
              <a:gd name="connsiteY7" fmla="*/ 1 h 6858000"/>
              <a:gd name="connsiteX8" fmla="*/ 0 w 12192000"/>
              <a:gd name="connsiteY8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2336725" y="6858000"/>
                </a:lnTo>
                <a:lnTo>
                  <a:pt x="2494487" y="6762157"/>
                </a:lnTo>
                <a:cubicBezTo>
                  <a:pt x="3545114" y="6052368"/>
                  <a:pt x="4235873" y="4850354"/>
                  <a:pt x="4235873" y="3487004"/>
                </a:cubicBezTo>
                <a:cubicBezTo>
                  <a:pt x="4235873" y="1987320"/>
                  <a:pt x="3400055" y="682851"/>
                  <a:pt x="2168834" y="14012"/>
                </a:cubicBezTo>
                <a:lnTo>
                  <a:pt x="2141479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8" name="任意多边形: 形状 7"/>
          <p:cNvSpPr/>
          <p:nvPr>
            <p:custDataLst>
              <p:tags r:id="rId3"/>
            </p:custDataLst>
          </p:nvPr>
        </p:nvSpPr>
        <p:spPr>
          <a:xfrm>
            <a:off x="-5802" y="627865"/>
            <a:ext cx="2763280" cy="5526560"/>
          </a:xfrm>
          <a:custGeom>
            <a:avLst/>
            <a:gdLst>
              <a:gd name="connsiteX0" fmla="*/ 0 w 2763280"/>
              <a:gd name="connsiteY0" fmla="*/ 0 h 5526560"/>
              <a:gd name="connsiteX1" fmla="*/ 2763280 w 2763280"/>
              <a:gd name="connsiteY1" fmla="*/ 2763280 h 5526560"/>
              <a:gd name="connsiteX2" fmla="*/ 0 w 2763280"/>
              <a:gd name="connsiteY2" fmla="*/ 5526560 h 552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3280" h="5526560">
                <a:moveTo>
                  <a:pt x="0" y="0"/>
                </a:moveTo>
                <a:cubicBezTo>
                  <a:pt x="1526117" y="0"/>
                  <a:pt x="2763280" y="1237163"/>
                  <a:pt x="2763280" y="2763280"/>
                </a:cubicBezTo>
                <a:cubicBezTo>
                  <a:pt x="2763280" y="4289397"/>
                  <a:pt x="1526117" y="5526560"/>
                  <a:pt x="0" y="552656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>
            <a:off x="2640349" y="412379"/>
            <a:ext cx="1544544" cy="15445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9EFD9D74-47D9-4702-A33C-335B63B48DBF}" type="datetimeFigureOut">
              <a:rPr lang="zh-CN" altLang="en-US" smtClean="0"/>
              <a:t>2021/1/10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latin typeface="Arial" panose="020B0604020202090204" pitchFamily="34" charset="0"/>
                <a:ea typeface="微软雅黑" charset="-122"/>
              </a:defRPr>
            </a:lvl1pPr>
            <a:lvl2pPr indent="0" eaLnBrk="1" fontAlgn="auto" latinLnBrk="0" hangingPunct="1">
              <a:defRPr baseline="0">
                <a:latin typeface="Arial" panose="020B0604020202090204" pitchFamily="34" charset="0"/>
                <a:ea typeface="微软雅黑" charset="-122"/>
              </a:defRPr>
            </a:lvl2pPr>
            <a:lvl3pPr indent="0" eaLnBrk="1" fontAlgn="auto" latinLnBrk="0" hangingPunct="1">
              <a:defRPr baseline="0">
                <a:latin typeface="Arial" panose="020B0604020202090204" pitchFamily="34" charset="0"/>
                <a:ea typeface="微软雅黑" charset="-122"/>
              </a:defRPr>
            </a:lvl3pPr>
            <a:lvl4pPr indent="0" eaLnBrk="1" fontAlgn="auto" latinLnBrk="0" hangingPunct="1">
              <a:defRPr baseline="0">
                <a:latin typeface="Arial" panose="020B0604020202090204" pitchFamily="34" charset="0"/>
                <a:ea typeface="微软雅黑" charset="-122"/>
              </a:defRPr>
            </a:lvl4pPr>
            <a:lvl5pPr indent="0" eaLnBrk="1" fontAlgn="auto" latinLnBrk="0" hangingPunct="1">
              <a:defRPr baseline="0"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92.xml"/><Relationship Id="rId7" Type="http://schemas.openxmlformats.org/officeDocument/2006/relationships/image" Target="../media/image9.pn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video" Target="../media/media1.mp4"/><Relationship Id="rId7" Type="http://schemas.openxmlformats.org/officeDocument/2006/relationships/notesSlide" Target="../notesSlides/notesSlide11.xml"/><Relationship Id="rId2" Type="http://schemas.microsoft.com/office/2007/relationships/media" Target="../media/media1.mp4"/><Relationship Id="rId1" Type="http://schemas.openxmlformats.org/officeDocument/2006/relationships/tags" Target="../tags/tag19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95.xml"/><Relationship Id="rId4" Type="http://schemas.openxmlformats.org/officeDocument/2006/relationships/tags" Target="../tags/tag19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11.xml"/><Relationship Id="rId7" Type="http://schemas.openxmlformats.org/officeDocument/2006/relationships/image" Target="../media/image20.png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1.png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5" Type="http://schemas.openxmlformats.org/officeDocument/2006/relationships/image" Target="../media/image22.jp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232.xml"/><Relationship Id="rId7" Type="http://schemas.openxmlformats.org/officeDocument/2006/relationships/image" Target="../media/image30.png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slideLayout" Target="../slideLayouts/slideLayout6.xml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12" Type="http://schemas.openxmlformats.org/officeDocument/2006/relationships/tags" Target="../tags/tag168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tags" Target="../tags/tag167.xml"/><Relationship Id="rId5" Type="http://schemas.openxmlformats.org/officeDocument/2006/relationships/tags" Target="../tags/tag161.xml"/><Relationship Id="rId10" Type="http://schemas.openxmlformats.org/officeDocument/2006/relationships/tags" Target="../tags/tag166.xml"/><Relationship Id="rId4" Type="http://schemas.openxmlformats.org/officeDocument/2006/relationships/tags" Target="../tags/tag160.xml"/><Relationship Id="rId9" Type="http://schemas.openxmlformats.org/officeDocument/2006/relationships/tags" Target="../tags/tag165.xml"/><Relationship Id="rId1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4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4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7" Type="http://schemas.openxmlformats.org/officeDocument/2006/relationships/image" Target="../media/image4.png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10972" y="3558438"/>
            <a:ext cx="7170058" cy="1000826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dirty="0"/>
              <a:t>软件工程原理与实践</a:t>
            </a:r>
            <a:br>
              <a:rPr lang="en-US" altLang="zh-CN" dirty="0"/>
            </a:br>
            <a:r>
              <a:rPr lang="en-US" altLang="zh-CN" dirty="0"/>
              <a:t>         </a:t>
            </a:r>
            <a:r>
              <a:rPr lang="en-US" altLang="zh-CN" sz="2400" dirty="0">
                <a:cs typeface="Arial" panose="020B0604020202090204" pitchFamily="34" charset="0"/>
              </a:rPr>
              <a:t>―</a:t>
            </a:r>
            <a:r>
              <a:rPr lang="en-US" altLang="zh-CN" sz="2400" dirty="0">
                <a:cs typeface="Arial" panose="020B0604020202090204" pitchFamily="34" charset="0"/>
                <a:sym typeface="+mn-ea"/>
              </a:rPr>
              <a:t>―</a:t>
            </a:r>
            <a:r>
              <a:rPr lang="en-US" altLang="zh-CN" sz="2400" dirty="0" err="1">
                <a:cs typeface="Arial" panose="020B0604020202090204" pitchFamily="34" charset="0"/>
                <a:sym typeface="+mn-ea"/>
              </a:rPr>
              <a:t>My_PCLogo</a:t>
            </a:r>
            <a:br>
              <a:rPr lang="en-US" altLang="zh-CN" sz="2400" dirty="0">
                <a:cs typeface="Arial" panose="020B0604020202090204" pitchFamily="34" charset="0"/>
                <a:sym typeface="+mn-ea"/>
              </a:rPr>
            </a:br>
            <a:br>
              <a:rPr lang="en-US" altLang="zh-CN" dirty="0">
                <a:cs typeface="Arial" panose="020B0604020202090204" pitchFamily="34" charset="0"/>
              </a:rPr>
            </a:br>
            <a:r>
              <a:rPr dirty="0">
                <a:cs typeface="Arial" panose="020B0604020202090204" pitchFamily="34" charset="0"/>
              </a:rPr>
              <a:t>项目报告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577976" y="3598012"/>
            <a:ext cx="4874248" cy="738664"/>
          </a:xfrm>
        </p:spPr>
        <p:txBody>
          <a:bodyPr>
            <a:normAutofit/>
          </a:bodyPr>
          <a:lstStyle/>
          <a:p>
            <a:r>
              <a:rPr lang="zh-CN" altLang="en-US" dirty="0"/>
              <a:t>架构设计和技术创新</a:t>
            </a:r>
          </a:p>
        </p:txBody>
      </p:sp>
      <p:sp>
        <p:nvSpPr>
          <p:cNvPr id="14" name="标题 8"/>
          <p:cNvSpPr txBox="1"/>
          <p:nvPr>
            <p:custDataLst>
              <p:tags r:id="rId3"/>
            </p:custDataLst>
          </p:nvPr>
        </p:nvSpPr>
        <p:spPr>
          <a:xfrm>
            <a:off x="1599580" y="2095775"/>
            <a:ext cx="4852641" cy="132343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8000" b="1" u="none" strike="noStrike" kern="1200" cap="none" spc="200" normalizeH="0" baseline="0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n-cs"/>
              </a:defRPr>
            </a:lvl1pPr>
          </a:lstStyle>
          <a:p>
            <a:pPr algn="ctr"/>
            <a:r>
              <a:rPr lang="en-US" altLang="zh-CN" sz="7200" b="0">
                <a:ea typeface="微软雅黑" charset="-122"/>
                <a:sym typeface="Arial" panose="020B0604020202090204" pitchFamily="34" charset="0"/>
              </a:rPr>
              <a:t>PART 02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软件架构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/>
        <p:txBody>
          <a:bodyPr lIns="91440" tIns="45720" rIns="91440" bIns="45720"/>
          <a:lstStyle/>
          <a:p>
            <a:pPr marL="0" indent="0">
              <a:buNone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	</a:t>
            </a:r>
            <a:r>
              <a:rPr 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3Tiers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架构风格，由三个主要层次组成：应用层、业务服务层、中间层。</a:t>
            </a:r>
          </a:p>
          <a:p>
            <a:pPr marL="0" indent="0">
              <a:buNone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sym typeface="Arial" panose="020B0604020202090204" pitchFamily="34" charset="0"/>
            </a:endParaRPr>
          </a:p>
        </p:txBody>
      </p:sp>
      <p:pic>
        <p:nvPicPr>
          <p:cNvPr id="2" name="图片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1430" y="3303270"/>
            <a:ext cx="3062605" cy="29013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2264410" y="293497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逻辑视图</a:t>
            </a: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98720" y="3303270"/>
            <a:ext cx="2795270" cy="29013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847715" y="293497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进程视图</a:t>
            </a:r>
          </a:p>
        </p:txBody>
      </p:sp>
      <p:pic>
        <p:nvPicPr>
          <p:cNvPr id="9" name="图片 -21474826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2835" y="3303270"/>
            <a:ext cx="2702560" cy="29013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9515475" y="293497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物理视图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安装注册绘制">
            <a:hlinkClick r:id="" action="ppaction://media"/>
            <a:extLst>
              <a:ext uri="{FF2B5EF4-FFF2-40B4-BE49-F238E27FC236}">
                <a16:creationId xmlns:a16="http://schemas.microsoft.com/office/drawing/2014/main" id="{9C7BCC4A-0FAB-4905-BC40-9CF76F971CA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6012" y="530477"/>
            <a:ext cx="9626400" cy="723600"/>
          </a:xfrm>
        </p:spPr>
        <p:txBody>
          <a:bodyPr lIns="91440" tIns="45720" rIns="91440" bIns="45720">
            <a:norm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演示：从安装、注册到绘制过程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/>
        <p:txBody>
          <a:bodyPr lIns="91440" tIns="45720" rIns="91440" bIns="45720"/>
          <a:lstStyle/>
          <a:p>
            <a:pPr marL="0" indent="0">
              <a:buNone/>
            </a:pPr>
            <a:r>
              <a:rPr lang="en-US" altLang="zh-CN" dirty="0">
                <a:sym typeface="Arial" panose="020B0604020202090204" pitchFamily="34" charset="0"/>
              </a:rPr>
              <a:t>	</a:t>
            </a:r>
            <a:endParaRPr lang="zh-CN" altLang="en-US" dirty="0"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 dirty="0"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 dirty="0">
              <a:sym typeface="Arial" panose="020B0604020202090204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9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52582" y="1018381"/>
            <a:ext cx="9626400" cy="723600"/>
          </a:xfrm>
        </p:spPr>
        <p:txBody>
          <a:bodyPr lIns="91440" tIns="45720" rIns="91440" bIns="45720">
            <a:norm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技术设计 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-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好友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060265-E797-41EB-9622-F6FD295B8988}"/>
              </a:ext>
            </a:extLst>
          </p:cNvPr>
          <p:cNvSpPr txBox="1"/>
          <p:nvPr/>
        </p:nvSpPr>
        <p:spPr>
          <a:xfrm>
            <a:off x="1252582" y="2459504"/>
            <a:ext cx="9419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用户搜索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发送申请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接受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拒绝申请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F47655-B378-45C7-8B4F-B501E3C2F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737" y="1741981"/>
            <a:ext cx="4153260" cy="4633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1440" tIns="45720" rIns="91440" bIns="45720">
            <a:normAutofit fontScale="90000"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功能展示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-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查看好友列表、添加好友、接受好友申请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933B2A-97C8-45BA-91E1-DC0F4A8B25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00" y="2576945"/>
            <a:ext cx="4291687" cy="33250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B60E3E-8911-4BF7-B1B6-A843DE1B21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237" y="2576944"/>
            <a:ext cx="4291687" cy="332509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技术设计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-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匹配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B310DBB-410B-4695-AD7C-7D598F79F08D}"/>
              </a:ext>
            </a:extLst>
          </p:cNvPr>
          <p:cNvSpPr txBox="1"/>
          <p:nvPr/>
        </p:nvSpPr>
        <p:spPr>
          <a:xfrm>
            <a:off x="1945587" y="4033752"/>
            <a:ext cx="86079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原则：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      在房间中合法指令的执行同时也会发送给另一名外家，并会在其画布上显示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和等待机制类似的，玩家周期性地请求获取对方的指令集，如果若干个周期内都没有收到对方的指令，则认为出现了网络问题，我们提示玩家等待或者退出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更长的无响应时间后，房间具有超时销毁行为，玩家将被踢出房间，房间解散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B8FC98-D4D8-4075-A1F4-59CB55291F24}"/>
              </a:ext>
            </a:extLst>
          </p:cNvPr>
          <p:cNvSpPr txBox="1"/>
          <p:nvPr/>
        </p:nvSpPr>
        <p:spPr>
          <a:xfrm>
            <a:off x="1237701" y="23193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创建房间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3EE5EC-E8FD-4D33-B75C-C71387D526FB}"/>
              </a:ext>
            </a:extLst>
          </p:cNvPr>
          <p:cNvSpPr txBox="1"/>
          <p:nvPr/>
        </p:nvSpPr>
        <p:spPr>
          <a:xfrm>
            <a:off x="6178859" y="2319344"/>
            <a:ext cx="20313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加入房间：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随机匹配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指定房间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功能展示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-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创建房间、加入房间、进入对战界面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FC562F-EFD0-4E3D-9F39-3CF70BD07C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8" y="2584148"/>
            <a:ext cx="5971309" cy="33393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1F0191D-9061-4BAF-99BB-0C83FDAAF8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509" y="2584148"/>
            <a:ext cx="5334000" cy="331879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功能展示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-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创建房间、加入房间、进入合作界面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CCE322-BE35-4FE0-9092-1E3B6A6D87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2578419"/>
            <a:ext cx="5413180" cy="30303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B1CD549-B722-491E-A83E-107FEB3248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00" y="2531314"/>
            <a:ext cx="5413180" cy="31245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0090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577976" y="3598012"/>
            <a:ext cx="4874248" cy="738664"/>
          </a:xfrm>
        </p:spPr>
        <p:txBody>
          <a:bodyPr/>
          <a:lstStyle/>
          <a:p>
            <a:r>
              <a:rPr lang="zh-CN" altLang="en-US" dirty="0"/>
              <a:t>软件测试</a:t>
            </a:r>
          </a:p>
        </p:txBody>
      </p:sp>
      <p:sp>
        <p:nvSpPr>
          <p:cNvPr id="14" name="标题 8"/>
          <p:cNvSpPr txBox="1"/>
          <p:nvPr>
            <p:custDataLst>
              <p:tags r:id="rId3"/>
            </p:custDataLst>
          </p:nvPr>
        </p:nvSpPr>
        <p:spPr>
          <a:xfrm>
            <a:off x="1599580" y="2095775"/>
            <a:ext cx="4852641" cy="132343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8000" b="1" u="none" strike="noStrike" kern="1200" cap="none" spc="200" normalizeH="0" baseline="0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n-cs"/>
              </a:defRPr>
            </a:lvl1pPr>
          </a:lstStyle>
          <a:p>
            <a:pPr algn="ctr"/>
            <a:r>
              <a:rPr lang="en-US" altLang="zh-CN" sz="7200" b="0">
                <a:ea typeface="微软雅黑" charset="-122"/>
                <a:sym typeface="Arial" panose="020B0604020202090204" pitchFamily="34" charset="0"/>
              </a:rPr>
              <a:t>PART 03</a:t>
            </a: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单元测试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-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前端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/>
        <p:txBody>
          <a:bodyPr lIns="91440" tIns="45720" rIns="91440" bIns="45720"/>
          <a:lstStyle/>
          <a:p>
            <a:pPr marL="0" indent="0">
              <a:buNone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前端采用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Qt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内置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QTestlib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测试框架，其特点是轻量、线程安全的自动化测试框架。</a:t>
            </a:r>
          </a:p>
          <a:p>
            <a:pPr marL="0" indent="0"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测试包括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57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个测试函数，测试了所有界面的组件响应和大部分函数功能。</a:t>
            </a:r>
          </a:p>
          <a:p>
            <a:pPr marL="0" indent="0">
              <a:buNone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sym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430" y="3114040"/>
            <a:ext cx="4778375" cy="24949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63790" y="513080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单元测试对一部分指令的模拟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4440" y="3114040"/>
            <a:ext cx="5453380" cy="15767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10972" y="1158773"/>
            <a:ext cx="7170058" cy="1000826"/>
          </a:xfrm>
        </p:spPr>
        <p:txBody>
          <a:bodyPr/>
          <a:lstStyle/>
          <a:p>
            <a:r>
              <a:t>小组成员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510972" y="2159923"/>
            <a:ext cx="7170058" cy="903324"/>
          </a:xfrm>
        </p:spPr>
        <p:txBody>
          <a:bodyPr>
            <a:noAutofit/>
          </a:bodyPr>
          <a:lstStyle/>
          <a:p>
            <a:pPr algn="ctr"/>
            <a:r>
              <a:rPr sz="2800" dirty="0"/>
              <a:t>窦嘉伟   </a:t>
            </a:r>
            <a:r>
              <a:rPr lang="en-US" altLang="zh-CN" sz="2800" dirty="0"/>
              <a:t>518021911160</a:t>
            </a:r>
          </a:p>
          <a:p>
            <a:pPr algn="ctr"/>
            <a:r>
              <a:rPr sz="2800" dirty="0"/>
              <a:t>付玉晗   </a:t>
            </a:r>
            <a:r>
              <a:rPr lang="en-US" altLang="zh-CN" sz="2800" dirty="0"/>
              <a:t>517021910520</a:t>
            </a:r>
          </a:p>
          <a:p>
            <a:pPr algn="ctr"/>
            <a:r>
              <a:rPr sz="2800" dirty="0"/>
              <a:t>徐珺涵</a:t>
            </a:r>
            <a:r>
              <a:rPr lang="en-US" sz="2800" dirty="0"/>
              <a:t>	518021910531</a:t>
            </a:r>
            <a:endParaRPr sz="2800" dirty="0"/>
          </a:p>
          <a:p>
            <a:pPr algn="ctr"/>
            <a:r>
              <a:rPr sz="2800" dirty="0"/>
              <a:t>敖宇晨</a:t>
            </a:r>
            <a:r>
              <a:rPr lang="en-US" sz="2800" dirty="0"/>
              <a:t>	518021910545</a:t>
            </a:r>
          </a:p>
          <a:p>
            <a:pPr algn="ctr"/>
            <a:r>
              <a:rPr lang="zh-CN" altLang="en-US" sz="2800" dirty="0"/>
              <a:t>莫</a:t>
            </a:r>
            <a:r>
              <a:rPr lang="en-US" altLang="zh-CN" sz="2800" dirty="0"/>
              <a:t>	</a:t>
            </a:r>
            <a:r>
              <a:rPr lang="zh-CN" altLang="en-US" sz="2800" dirty="0"/>
              <a:t>兰 </a:t>
            </a:r>
            <a:r>
              <a:rPr lang="en-US" altLang="zh-CN" sz="2800" dirty="0"/>
              <a:t>	518030990011</a:t>
            </a:r>
            <a:endParaRPr sz="2800" dirty="0"/>
          </a:p>
        </p:txBody>
      </p:sp>
    </p:spTree>
    <p:custDataLst>
      <p:tags r:id="rId1"/>
    </p:custData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单元测试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-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前端</a:t>
            </a:r>
          </a:p>
        </p:txBody>
      </p:sp>
      <p:pic>
        <p:nvPicPr>
          <p:cNvPr id="8" name="前端单元测试">
            <a:hlinkClick r:id="" action="ppaction://media"/>
          </p:cNvPr>
          <p:cNvPicPr>
            <a:picLocks noGrp="1"/>
          </p:cNvPicPr>
          <p:nvPr>
            <p:ph sz="quarter" idx="13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06065" y="1972945"/>
            <a:ext cx="6532245" cy="40944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单元测试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-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后端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55C1D9-F597-4286-81BF-06A92477F07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1" y="3063328"/>
            <a:ext cx="11115598" cy="1146065"/>
          </a:xfrm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性能测试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		--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创建房间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1997075" y="2261870"/>
            <a:ext cx="8198485" cy="41744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性能测试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		--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匹配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1818640" y="1972945"/>
            <a:ext cx="8552180" cy="43402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压力测试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		--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登陆注册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1282383" y="1973100"/>
            <a:ext cx="9626600" cy="3445200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项目目标：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100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并发量响应时间不超过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3s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75" y="2540635"/>
            <a:ext cx="11839575" cy="1152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975" y="4418330"/>
            <a:ext cx="11753850" cy="10001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压力测试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		--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创建房间、随机匹配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1282383" y="1973100"/>
            <a:ext cx="9626600" cy="3445200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项目目标：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100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并发量响应时间不超过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3s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14" y="2985509"/>
            <a:ext cx="11246275" cy="11228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755" y="4943181"/>
            <a:ext cx="11095146" cy="95023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易用性测试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		--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目标用户群体使用体验测试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sym typeface="Arial" panose="020B0604020202090204" pitchFamily="34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3057680"/>
            <a:ext cx="9626600" cy="3445200"/>
          </a:xfrm>
        </p:spPr>
        <p:txBody>
          <a:bodyPr lIns="91440" tIns="45720" rIns="91440" bIns="45720">
            <a:normAutofit/>
          </a:bodyPr>
          <a:lstStyle/>
          <a:p>
            <a:pPr marL="0" indent="0">
              <a:buNone/>
            </a:pPr>
            <a:r>
              <a:rPr 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	</a:t>
            </a:r>
            <a:r>
              <a:rPr dirty="0" err="1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由目标用户群体代表进行软件使用体验</a:t>
            </a:r>
            <a:r>
              <a:rPr 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，目的是获得更高的用户满意度。</a:t>
            </a:r>
          </a:p>
          <a:p>
            <a:pPr marL="0" indent="0">
              <a:buNone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在本项目中，我们使用了简洁的界面风格，用户不需要额外的学习就可以轻松使用软件。此外，我们还提供了详细的帮助文档。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可靠性测试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		--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高系统可靠性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1973100"/>
            <a:ext cx="9626600" cy="3445200"/>
          </a:xfrm>
        </p:spPr>
        <p:txBody>
          <a:bodyPr lIns="91440" tIns="45720" rIns="91440" bIns="45720">
            <a:normAutofit/>
          </a:bodyPr>
          <a:lstStyle/>
          <a:p>
            <a:pPr marL="0" indent="0">
              <a:buNone/>
            </a:pPr>
            <a:r>
              <a:rPr 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	</a:t>
            </a:r>
          </a:p>
          <a:p>
            <a:pPr marL="0" indent="0">
              <a:buNone/>
            </a:pPr>
            <a:endParaRPr lang="en-US" altLang="en-US" dirty="0">
              <a:latin typeface="楷体" panose="02010609060101010101" pitchFamily="49" charset="-122"/>
              <a:ea typeface="楷体" panose="02010609060101010101" pitchFamily="49" charset="-122"/>
              <a:sym typeface="Arial" panose="020B060402020209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测试方法：</a:t>
            </a:r>
            <a:r>
              <a:rPr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在云服务器上试运行后端程序14天</a:t>
            </a:r>
            <a:r>
              <a:rPr 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，正常时间占达到14*24*99.99%。</a:t>
            </a:r>
          </a:p>
          <a:p>
            <a:pPr marL="0" indent="0">
              <a:buNone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	</a:t>
            </a:r>
          </a:p>
          <a:p>
            <a:pPr marL="0" indent="0">
              <a:buNone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由于项目时间紧张，测试未能完成，这成为本项目一大遗憾。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FBE173C-9197-4D98-97EB-8920D027B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52570">
            <a:off x="369267" y="4001036"/>
            <a:ext cx="6615535" cy="958323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兼容性测试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		--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兼容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Windows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主流版本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428857" y="2266063"/>
            <a:ext cx="9626600" cy="3445200"/>
          </a:xfrm>
        </p:spPr>
        <p:txBody>
          <a:bodyPr lIns="91440" tIns="45720" rIns="91440" bIns="45720">
            <a:normAutofit/>
          </a:bodyPr>
          <a:lstStyle/>
          <a:p>
            <a:pPr marL="0" indent="0">
              <a:buNone/>
            </a:pPr>
            <a:r>
              <a:rPr 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测试方法：利用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Qt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生成绿色版软件包，可在各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Windows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平台运行。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DA03B6-D6DD-46FA-8DCF-A2AED7D42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9072" y="2814166"/>
            <a:ext cx="3897298" cy="318819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577976" y="3598012"/>
            <a:ext cx="4874248" cy="738664"/>
          </a:xfrm>
        </p:spPr>
        <p:txBody>
          <a:bodyPr/>
          <a:lstStyle/>
          <a:p>
            <a:r>
              <a:rPr lang="zh-CN" altLang="en-US" dirty="0"/>
              <a:t>项目总结</a:t>
            </a:r>
          </a:p>
        </p:txBody>
      </p:sp>
      <p:sp>
        <p:nvSpPr>
          <p:cNvPr id="14" name="标题 8"/>
          <p:cNvSpPr txBox="1"/>
          <p:nvPr>
            <p:custDataLst>
              <p:tags r:id="rId3"/>
            </p:custDataLst>
          </p:nvPr>
        </p:nvSpPr>
        <p:spPr>
          <a:xfrm>
            <a:off x="1599580" y="2095775"/>
            <a:ext cx="4852641" cy="132343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8000" b="1" u="none" strike="noStrike" kern="1200" cap="none" spc="200" normalizeH="0" baseline="0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n-cs"/>
              </a:defRPr>
            </a:lvl1pPr>
          </a:lstStyle>
          <a:p>
            <a:pPr algn="ctr"/>
            <a:r>
              <a:rPr lang="en-US" altLang="zh-CN" sz="7200" b="0">
                <a:ea typeface="微软雅黑" charset="-122"/>
                <a:sym typeface="Arial" panose="020B0604020202090204" pitchFamily="34" charset="0"/>
              </a:rPr>
              <a:t>PART 04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7099345" y="944299"/>
            <a:ext cx="3262432" cy="4616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sz="24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产品概述</a:t>
            </a: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7099345" y="2454044"/>
            <a:ext cx="374029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架构设计与技术创新</a:t>
            </a: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7099345" y="3973355"/>
            <a:ext cx="3262432" cy="4616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sz="2400" b="1" spc="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软件测试</a:t>
            </a:r>
          </a:p>
        </p:txBody>
      </p:sp>
      <p:sp>
        <p:nvSpPr>
          <p:cNvPr id="20" name="文本框 19"/>
          <p:cNvSpPr txBox="1"/>
          <p:nvPr>
            <p:custDataLst>
              <p:tags r:id="rId5"/>
            </p:custDataLst>
          </p:nvPr>
        </p:nvSpPr>
        <p:spPr>
          <a:xfrm>
            <a:off x="7099345" y="5441211"/>
            <a:ext cx="3262432" cy="4616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sz="2400" b="1" spc="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项目总结</a:t>
            </a:r>
          </a:p>
        </p:txBody>
      </p:sp>
      <p:sp>
        <p:nvSpPr>
          <p:cNvPr id="40" name="文本框 39"/>
          <p:cNvSpPr txBox="1"/>
          <p:nvPr>
            <p:custDataLst>
              <p:tags r:id="rId6"/>
            </p:custDataLst>
          </p:nvPr>
        </p:nvSpPr>
        <p:spPr>
          <a:xfrm>
            <a:off x="5780858" y="759960"/>
            <a:ext cx="998991" cy="8309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800" spc="500" dirty="0">
                <a:solidFill>
                  <a:schemeClr val="accen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01</a:t>
            </a:r>
            <a:endParaRPr lang="zh-CN" altLang="en-US" sz="4800" spc="500" dirty="0">
              <a:solidFill>
                <a:schemeClr val="accent1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41" name="文本框 40"/>
          <p:cNvSpPr txBox="1"/>
          <p:nvPr>
            <p:custDataLst>
              <p:tags r:id="rId7"/>
            </p:custDataLst>
          </p:nvPr>
        </p:nvSpPr>
        <p:spPr>
          <a:xfrm>
            <a:off x="5780858" y="2269705"/>
            <a:ext cx="998991" cy="8309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800" spc="500" dirty="0">
                <a:solidFill>
                  <a:schemeClr val="accen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02</a:t>
            </a:r>
            <a:endParaRPr lang="zh-CN" altLang="en-US" sz="4800" spc="500" dirty="0">
              <a:solidFill>
                <a:schemeClr val="accent1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42" name="文本框 41"/>
          <p:cNvSpPr txBox="1"/>
          <p:nvPr>
            <p:custDataLst>
              <p:tags r:id="rId8"/>
            </p:custDataLst>
          </p:nvPr>
        </p:nvSpPr>
        <p:spPr>
          <a:xfrm>
            <a:off x="5780858" y="3788381"/>
            <a:ext cx="998991" cy="8309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800" spc="500" dirty="0">
                <a:solidFill>
                  <a:schemeClr val="accen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03</a:t>
            </a:r>
            <a:endParaRPr lang="zh-CN" altLang="en-US" sz="4800" spc="500" dirty="0">
              <a:solidFill>
                <a:schemeClr val="accent1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9"/>
            </p:custDataLst>
          </p:nvPr>
        </p:nvSpPr>
        <p:spPr>
          <a:xfrm>
            <a:off x="5780858" y="5256426"/>
            <a:ext cx="998991" cy="8309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800" spc="500" dirty="0">
                <a:solidFill>
                  <a:schemeClr val="accen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04</a:t>
            </a:r>
            <a:endParaRPr lang="zh-CN" altLang="en-US" sz="4800" spc="500" dirty="0">
              <a:solidFill>
                <a:schemeClr val="accent1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22" name="矩形 21"/>
          <p:cNvSpPr/>
          <p:nvPr>
            <p:custDataLst>
              <p:tags r:id="rId10"/>
            </p:custDataLst>
          </p:nvPr>
        </p:nvSpPr>
        <p:spPr>
          <a:xfrm>
            <a:off x="571500" y="4498343"/>
            <a:ext cx="876300" cy="628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449466" y="2496178"/>
            <a:ext cx="2553865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normAutofit/>
          </a:bodyPr>
          <a:lstStyle>
            <a:lvl1pPr fontAlgn="auto">
              <a:lnSpc>
                <a:spcPct val="100000"/>
              </a:lnSpc>
              <a:spcBef>
                <a:spcPct val="0"/>
              </a:spcBef>
              <a:buNone/>
              <a:defRPr sz="5400" b="0" u="none" strike="noStrike" cap="none" spc="200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sym typeface="+mn-ea"/>
              </a:defRPr>
            </a:lvl1pPr>
          </a:lstStyle>
          <a:p>
            <a:r>
              <a:rPr lang="zh-CN" altLang="en-US" sz="2600" dirty="0"/>
              <a:t>报告内容</a:t>
            </a:r>
          </a:p>
        </p:txBody>
      </p:sp>
      <p:sp>
        <p:nvSpPr>
          <p:cNvPr id="23" name="文本框 22"/>
          <p:cNvSpPr txBox="1"/>
          <p:nvPr>
            <p:custDataLst>
              <p:tags r:id="rId12"/>
            </p:custDataLst>
          </p:nvPr>
        </p:nvSpPr>
        <p:spPr>
          <a:xfrm>
            <a:off x="449466" y="3580210"/>
            <a:ext cx="2366305" cy="71150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indent="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2000" u="none" strike="noStrike" cap="none" spc="6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微软雅黑" charset="-122"/>
                <a:ea typeface="微软雅黑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cap="none" spc="150" normalizeH="0" baseline="0">
                <a:uFillTx/>
                <a:latin typeface="微软雅黑" charset="-122"/>
                <a:ea typeface="微软雅黑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cap="none" spc="150" normalizeH="0" baseline="0">
                <a:uFillTx/>
                <a:latin typeface="微软雅黑" charset="-122"/>
                <a:ea typeface="微软雅黑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cap="none" spc="150" normalizeH="0" baseline="0">
                <a:uFillTx/>
                <a:latin typeface="微软雅黑" charset="-122"/>
                <a:ea typeface="微软雅黑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r>
              <a:rPr lang="en-US" altLang="zh-CN"/>
              <a:t>CONTENTS</a:t>
            </a: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1440" tIns="45720" rIns="91440" bIns="45720">
            <a:normAutofit fontScale="90000"/>
          </a:bodyPr>
          <a:lstStyle/>
          <a:p>
            <a:r>
              <a:rPr lang="en-US" altLang="zh-CN">
                <a:sym typeface="Arial" panose="020B0604020202090204" pitchFamily="34" charset="0"/>
              </a:rPr>
              <a:t>My_PCLogo 		--</a:t>
            </a:r>
            <a:r>
              <a:rPr lang="zh-CN" altLang="en-US">
                <a:sym typeface="Arial" panose="020B0604020202090204" pitchFamily="34" charset="0"/>
              </a:rPr>
              <a:t>项目总结</a:t>
            </a:r>
            <a:br>
              <a:rPr lang="en-US" altLang="zh-CN">
                <a:sym typeface="Arial" panose="020B0604020202090204" pitchFamily="34" charset="0"/>
              </a:rPr>
            </a:br>
            <a:endParaRPr lang="en-US" altLang="zh-CN">
              <a:sym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630" y="4003040"/>
            <a:ext cx="3261360" cy="21678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1440" tIns="45720" rIns="91440" bIns="45720">
            <a:normAutofit fontScale="90000"/>
          </a:bodyPr>
          <a:lstStyle/>
          <a:p>
            <a:r>
              <a:rPr lang="en-US" altLang="zh-CN">
                <a:sym typeface="Arial" panose="020B0604020202090204" pitchFamily="34" charset="0"/>
              </a:rPr>
              <a:t>My_PCLogo 		--</a:t>
            </a:r>
            <a:r>
              <a:rPr lang="zh-CN" altLang="en-US">
                <a:sym typeface="Arial" panose="020B0604020202090204" pitchFamily="34" charset="0"/>
              </a:rPr>
              <a:t>项目总结</a:t>
            </a:r>
            <a:br>
              <a:rPr lang="en-US" altLang="zh-CN">
                <a:sym typeface="Arial" panose="020B0604020202090204" pitchFamily="34" charset="0"/>
              </a:rPr>
            </a:br>
            <a:endParaRPr lang="en-US" altLang="zh-CN">
              <a:sym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77010" y="2683158"/>
            <a:ext cx="109905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       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要明确的软件迭代计划并严格执行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要有详细的规约、文档供开发参考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要合理地安排开发进度和小组分工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开发与测试相辅相成并且不可分离</a:t>
            </a: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要即使进行迭代评估以便扬长补短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630" y="4003040"/>
            <a:ext cx="3261360" cy="21678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CD55E68-7C5F-436D-8546-30D30BC2BD69}"/>
              </a:ext>
            </a:extLst>
          </p:cNvPr>
          <p:cNvSpPr txBox="1"/>
          <p:nvPr/>
        </p:nvSpPr>
        <p:spPr>
          <a:xfrm>
            <a:off x="1281600" y="1931582"/>
            <a:ext cx="4801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我们掌握了以下软件开发的方法：</a:t>
            </a:r>
          </a:p>
          <a:p>
            <a:endParaRPr lang="zh-CN" altLang="en-US" sz="2400" dirty="0"/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1440" tIns="45720" rIns="91440" bIns="45720">
            <a:normAutofit fontScale="90000"/>
          </a:bodyPr>
          <a:lstStyle/>
          <a:p>
            <a:r>
              <a:rPr lang="en-US" altLang="zh-CN">
                <a:sym typeface="Arial" panose="020B0604020202090204" pitchFamily="34" charset="0"/>
              </a:rPr>
              <a:t>My_PCLogo 		--</a:t>
            </a:r>
            <a:r>
              <a:rPr lang="zh-CN" altLang="en-US">
                <a:sym typeface="Arial" panose="020B0604020202090204" pitchFamily="34" charset="0"/>
              </a:rPr>
              <a:t>项目总结</a:t>
            </a:r>
            <a:br>
              <a:rPr lang="en-US" altLang="zh-CN">
                <a:sym typeface="Arial" panose="020B0604020202090204" pitchFamily="34" charset="0"/>
              </a:rPr>
            </a:br>
            <a:endParaRPr lang="en-US" altLang="zh-CN">
              <a:sym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77010" y="3041537"/>
            <a:ext cx="109905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       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缺少详细的沟通交流，代码开发存在重复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开发与测试没有很好并行，可靠性测试未及时进行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项目文档的更新不够及时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组员间的分工不完全合理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630" y="4003040"/>
            <a:ext cx="3261360" cy="21678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4A42A61-ACD0-495E-922C-F7747C106D78}"/>
              </a:ext>
            </a:extLst>
          </p:cNvPr>
          <p:cNvSpPr txBox="1"/>
          <p:nvPr/>
        </p:nvSpPr>
        <p:spPr>
          <a:xfrm>
            <a:off x="1281600" y="2210540"/>
            <a:ext cx="4801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要在以后的开发中注意与改进的：</a:t>
            </a:r>
          </a:p>
          <a:p>
            <a:endParaRPr lang="zh-CN" altLang="en-US" sz="2400" dirty="0"/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1440" tIns="45720" rIns="91440" bIns="45720">
            <a:normAutofit fontScale="90000"/>
          </a:bodyPr>
          <a:lstStyle/>
          <a:p>
            <a:r>
              <a:rPr lang="en-US" altLang="zh-CN">
                <a:sym typeface="Arial" panose="020B0604020202090204" pitchFamily="34" charset="0"/>
              </a:rPr>
              <a:t>My_PCLogo 		--</a:t>
            </a:r>
            <a:r>
              <a:rPr lang="zh-CN" altLang="en-US">
                <a:sym typeface="Arial" panose="020B0604020202090204" pitchFamily="34" charset="0"/>
              </a:rPr>
              <a:t>小组分工</a:t>
            </a:r>
            <a:br>
              <a:rPr lang="en-US" altLang="zh-CN">
                <a:sym typeface="Arial" panose="020B0604020202090204" pitchFamily="34" charset="0"/>
              </a:rPr>
            </a:br>
            <a:endParaRPr lang="en-US" altLang="zh-CN">
              <a:sym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0710" y="1972945"/>
            <a:ext cx="1099058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   	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敖宇晨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前端开发：命令行模式、文件模式、好友功能完善、匹配模式</a:t>
            </a: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		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系统测试：兼容性测试、部署测试</a:t>
            </a: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		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后端部署：后端部署</a:t>
            </a: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	</a:t>
            </a: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窦嘉伟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前端开发：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UI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、好友列表、头像</a:t>
            </a: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		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前端测试：单元测试</a:t>
            </a: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		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系统测试：性能测试、压力测试</a:t>
            </a:r>
          </a:p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徐珺涵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后端开发：后端框架设计及整体开发、数据库设计、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log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设计</a:t>
            </a: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		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后端测试：后端单元测试</a:t>
            </a:r>
          </a:p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付玉晗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文档整理：文档编写整理、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管理</a:t>
            </a: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		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前端开发：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UI</a:t>
            </a: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莫兰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界面设计：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UI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设计</a:t>
            </a:r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1440" tIns="45720" rIns="91440" bIns="45720">
            <a:normAutofit fontScale="90000"/>
          </a:bodyPr>
          <a:lstStyle/>
          <a:p>
            <a:r>
              <a:rPr lang="en-US" altLang="zh-CN">
                <a:sym typeface="Arial" panose="020B0604020202090204" pitchFamily="34" charset="0"/>
              </a:rPr>
              <a:t>My_PCLogo 		--</a:t>
            </a:r>
            <a:r>
              <a:rPr lang="zh-CN" altLang="en-US">
                <a:sym typeface="Arial" panose="020B0604020202090204" pitchFamily="34" charset="0"/>
              </a:rPr>
              <a:t>小组贡献度</a:t>
            </a:r>
            <a:br>
              <a:rPr lang="en-US" altLang="zh-CN">
                <a:sym typeface="Arial" panose="020B0604020202090204" pitchFamily="34" charset="0"/>
              </a:rPr>
            </a:br>
            <a:endParaRPr lang="en-US" altLang="zh-CN">
              <a:sym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9440" y="1972945"/>
            <a:ext cx="1099058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		</a:t>
            </a:r>
            <a:r>
              <a:rPr lang="zh-CN" altLang="en-US"/>
              <a:t>敖宇晨</a:t>
            </a:r>
            <a:r>
              <a:rPr lang="en-US" altLang="zh-CN"/>
              <a:t>		</a:t>
            </a:r>
            <a:r>
              <a:rPr lang="en-US"/>
              <a:t>23%</a:t>
            </a:r>
            <a:endParaRPr lang="zh-CN" altLang="en-US"/>
          </a:p>
          <a:p>
            <a:r>
              <a:rPr lang="en-US" altLang="zh-CN"/>
              <a:t>		</a:t>
            </a:r>
          </a:p>
          <a:p>
            <a:r>
              <a:rPr lang="en-US" altLang="zh-CN"/>
              <a:t>		</a:t>
            </a:r>
            <a:r>
              <a:rPr lang="zh-CN" altLang="en-US"/>
              <a:t>窦嘉伟</a:t>
            </a:r>
            <a:r>
              <a:rPr lang="en-US" altLang="zh-CN"/>
              <a:t>		</a:t>
            </a:r>
            <a:r>
              <a:rPr lang="en-US"/>
              <a:t>23%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徐珺涵</a:t>
            </a:r>
            <a:r>
              <a:rPr lang="en-US" altLang="zh-CN"/>
              <a:t>		</a:t>
            </a:r>
            <a:r>
              <a:rPr lang="en-US"/>
              <a:t>23%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付玉晗</a:t>
            </a:r>
            <a:r>
              <a:rPr lang="en-US" altLang="zh-CN"/>
              <a:t>		</a:t>
            </a:r>
            <a:r>
              <a:rPr lang="en-US"/>
              <a:t>21%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		</a:t>
            </a:r>
            <a:r>
              <a:rPr lang="zh-CN" altLang="en-US"/>
              <a:t>莫兰</a:t>
            </a:r>
            <a:r>
              <a:rPr lang="en-US" altLang="zh-CN"/>
              <a:t>		</a:t>
            </a:r>
            <a:r>
              <a:rPr lang="en-US"/>
              <a:t>10%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577976" y="3598012"/>
            <a:ext cx="4874248" cy="738664"/>
          </a:xfrm>
        </p:spPr>
        <p:txBody>
          <a:bodyPr/>
          <a:lstStyle/>
          <a:p>
            <a:r>
              <a:rPr lang="zh-CN" altLang="en-US" dirty="0"/>
              <a:t>产品概述</a:t>
            </a:r>
          </a:p>
        </p:txBody>
      </p:sp>
      <p:sp>
        <p:nvSpPr>
          <p:cNvPr id="14" name="标题 8"/>
          <p:cNvSpPr txBox="1"/>
          <p:nvPr>
            <p:custDataLst>
              <p:tags r:id="rId3"/>
            </p:custDataLst>
          </p:nvPr>
        </p:nvSpPr>
        <p:spPr>
          <a:xfrm>
            <a:off x="1599580" y="2095775"/>
            <a:ext cx="4852641" cy="132343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8000" b="1" u="none" strike="noStrike" kern="1200" cap="none" spc="200" normalizeH="0" baseline="0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n-cs"/>
              </a:defRPr>
            </a:lvl1pPr>
          </a:lstStyle>
          <a:p>
            <a:pPr algn="ctr"/>
            <a:r>
              <a:rPr lang="en-US" altLang="zh-CN" sz="7200" b="0">
                <a:ea typeface="微软雅黑" charset="-122"/>
                <a:sym typeface="Arial" panose="020B0604020202090204" pitchFamily="34" charset="0"/>
              </a:rPr>
              <a:t>PART 01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en-US" altLang="zh-CN">
                <a:sym typeface="Arial" panose="020B0604020202090204" pitchFamily="34" charset="0"/>
              </a:rPr>
              <a:t>My_PCLogo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pPr marL="0" indent="0">
              <a:buNone/>
            </a:pPr>
            <a:r>
              <a:rPr 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	LOGO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语言</a:t>
            </a:r>
            <a:r>
              <a:rPr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是一种过程性语言，是在1967年由美国麻省理工学院（MIT）佩帕特（Seymour Papert）教授指导下的一个研究小组在LISP语言基础上，专门为儿童研制开发的编程语言。Logo语言虽然结构简单、却有丰富的表达方式，体现了现代计算机科学许多最新概念</a:t>
            </a:r>
            <a:r>
              <a:rPr 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。</a:t>
            </a:r>
          </a:p>
          <a:p>
            <a:pPr marL="0" indent="0">
              <a:buNone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	</a:t>
            </a:r>
          </a:p>
          <a:p>
            <a:pPr marL="0" indent="0">
              <a:buNone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传统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LOGO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语言的设计理念是编程教学，本项目基于传统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LOGO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语言衍生出更多“生动”玩法，旨在为青少年和编程初学者提供更出色的界面、更有创意的内容。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2055" y="4433570"/>
            <a:ext cx="1393825" cy="13550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简约生动的画面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/>
        <p:txBody>
          <a:bodyPr lIns="91440" tIns="45720" rIns="91440" bIns="45720"/>
          <a:lstStyle/>
          <a:p>
            <a:pPr marL="0" indent="0">
              <a:buNone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立足于青少年和编程初学者视角，本项目设计界面是重在趣味性和易操作性，不至使人感到疲劳乏味。</a:t>
            </a:r>
          </a:p>
          <a:p>
            <a:pPr marL="0" indent="0">
              <a:buNone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生动的界面更能吸引人的注意力！</a:t>
            </a:r>
          </a:p>
          <a:p>
            <a:pPr marL="0" indent="0">
              <a:buNone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sym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7525" y="3636645"/>
            <a:ext cx="2961640" cy="16662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3520" y="3636645"/>
            <a:ext cx="2961640" cy="1666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多样的玩法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/>
        <p:txBody>
          <a:bodyPr lIns="91440" tIns="45720" rIns="91440" bIns="45720"/>
          <a:lstStyle/>
          <a:p>
            <a:pPr marL="0" indent="0">
              <a:buNone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传统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LOGO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语言大多只能支持单机游戏，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My_PCLogo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在此基础上开发了双人对战以及双人协作模式，允许两个玩家进行互动。</a:t>
            </a:r>
          </a:p>
          <a:p>
            <a:pPr marL="0" indent="0">
              <a:buNone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此外，即使你不便登陆，也能体验单人命令行指令画图，并且你可以将命令写入文件，来一次性执行所有命令。你还可以使用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debug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模式分步执行你的命令文件，这么做非常有趣。</a:t>
            </a:r>
          </a:p>
          <a:p>
            <a:pPr marL="0" indent="0">
              <a:buNone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sym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2996" y="3792503"/>
            <a:ext cx="3906008" cy="219727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个人信息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2163600"/>
            <a:ext cx="6972135" cy="3445200"/>
          </a:xfrm>
        </p:spPr>
        <p:txBody>
          <a:bodyPr lIns="91440" tIns="45720" rIns="91440" bIns="45720"/>
          <a:lstStyle/>
          <a:p>
            <a:pPr marL="0" indent="0">
              <a:buNone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	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My_PCLogo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允许你用有自己的账号。</a:t>
            </a:r>
          </a:p>
          <a:p>
            <a:pPr marL="0" indent="0">
              <a:buNone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你可以通过用户名密码以及电话号码注册自己的账号，除了密码之外，他们都不可以重复。登陆成功后，你将基于用户名获得你的专属头像！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	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sym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rcRect t="-1385" r="73567" b="1065"/>
          <a:stretch>
            <a:fillRect/>
          </a:stretch>
        </p:blipFill>
        <p:spPr>
          <a:xfrm>
            <a:off x="8824135" y="951823"/>
            <a:ext cx="2441599" cy="521249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1440" tIns="45720" rIns="91440" bIns="45720">
            <a:norm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好友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2163600"/>
            <a:ext cx="7090377" cy="3445200"/>
          </a:xfrm>
        </p:spPr>
        <p:txBody>
          <a:bodyPr lIns="91440" tIns="45720" rIns="91440" bIns="45720"/>
          <a:lstStyle/>
          <a:p>
            <a:pPr marL="0" indent="0">
              <a:buNone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添加好友！这将使你认识很多大神。</a:t>
            </a:r>
          </a:p>
          <a:p>
            <a:pPr marL="0" indent="0">
              <a:buNone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90204" pitchFamily="34" charset="0"/>
              </a:rPr>
              <a:t>通过搜索框可以搜索其他玩家，点击添加好友，你还可以向他发送好友请求，对方上线后即可接受请求成为好友。在好友列表，你还可以查看自己的好友。</a:t>
            </a:r>
          </a:p>
          <a:p>
            <a:pPr marL="0" indent="0">
              <a:buNone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sym typeface="Arial" panose="020B0604020202090204" pitchFamily="34" charset="0"/>
            </a:endParaRPr>
          </a:p>
          <a:p>
            <a:pPr marL="0" indent="0">
              <a:buNone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sym typeface="Arial" panose="020B060402020209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rcRect t="352" r="69641"/>
          <a:stretch>
            <a:fillRect/>
          </a:stretch>
        </p:blipFill>
        <p:spPr>
          <a:xfrm>
            <a:off x="8711433" y="1249200"/>
            <a:ext cx="2671270" cy="493341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24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5246"/>
  <p:tag name="KSO_WM_SLIDE_MODEL_TYPE" val="cover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246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6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5246"/>
  <p:tag name="KSO_WM_SLIDE_LAYOUT" val="a_b_l"/>
  <p:tag name="KSO_WM_SLIDE_LAYOUT_CNT" val="1_1_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5246_4*l_h_a*1_1_1"/>
  <p:tag name="KSO_WM_TEMPLATE_CATEGORY" val="custom"/>
  <p:tag name="KSO_WM_TEMPLATE_INDEX" val="20205246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5246_4*l_h_a*1_2_1"/>
  <p:tag name="KSO_WM_TEMPLATE_CATEGORY" val="custom"/>
  <p:tag name="KSO_WM_TEMPLATE_INDEX" val="20205246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5246_4*l_h_a*1_3_1"/>
  <p:tag name="KSO_WM_TEMPLATE_CATEGORY" val="custom"/>
  <p:tag name="KSO_WM_TEMPLATE_INDEX" val="20205246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5246_4*l_h_a*1_4_1"/>
  <p:tag name="KSO_WM_TEMPLATE_CATEGORY" val="custom"/>
  <p:tag name="KSO_WM_TEMPLATE_INDEX" val="20205246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5246_4*l_h_i*1_1_1"/>
  <p:tag name="KSO_WM_TEMPLATE_CATEGORY" val="custom"/>
  <p:tag name="KSO_WM_TEMPLATE_INDEX" val="20205246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5246_4*l_h_i*1_2_1"/>
  <p:tag name="KSO_WM_TEMPLATE_CATEGORY" val="custom"/>
  <p:tag name="KSO_WM_TEMPLATE_INDEX" val="20205246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5246_4*l_h_i*1_3_1"/>
  <p:tag name="KSO_WM_TEMPLATE_CATEGORY" val="custom"/>
  <p:tag name="KSO_WM_TEMPLATE_INDEX" val="20205246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05246_4*l_h_i*1_4_1"/>
  <p:tag name="KSO_WM_TEMPLATE_CATEGORY" val="custom"/>
  <p:tag name="KSO_WM_TEMPLATE_INDEX" val="20205246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5246_4*i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5246_4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目录"/>
  <p:tag name="KSO_WM_UNIT_TEXT_FILL_FORE_SCHEMECOLOR_INDEX" val="13"/>
  <p:tag name="KSO_WM_UNIT_TEXT_FILL_TYPE" val="1"/>
  <p:tag name="KSO_WM_UNIT_USESOURCEFORMAT_APPLY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5246_4*b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CONTENTS"/>
  <p:tag name="KSO_WM_UNIT_TEXT_FILL_FORE_SCHEMECOLOR_INDEX" val="13"/>
  <p:tag name="KSO_WM_UNIT_TEXT_FILL_TYPE" val="1"/>
  <p:tag name="KSO_WM_UNIT_USESOURCEFORMAT_APPLY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6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5246"/>
  <p:tag name="KSO_WM_SLIDE_LAYOUT" val="a_b_e"/>
  <p:tag name="KSO_WM_SLIDE_LAYOUT_CNT" val="1_1_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7*a*1"/>
  <p:tag name="KSO_WM_TEMPLATE_CATEGORY" val="custom"/>
  <p:tag name="KSO_WM_TEMPLATE_INDEX" val="20205246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5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5246_7*e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PART 0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50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246_18*f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SUBTYPE" val="a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50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246_18*f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SUBTYPE" val="a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50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246_18*f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SUBTYPE" val="a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50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246_18*f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SUBTYPE" val="a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50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246_18*f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SUBTYPE" val="a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6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5246"/>
  <p:tag name="KSO_WM_SLIDE_LAYOUT" val="a_b_e"/>
  <p:tag name="KSO_WM_SLIDE_LAYOUT_CNT" val="1_1_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7*a*1"/>
  <p:tag name="KSO_WM_TEMPLATE_CATEGORY" val="custom"/>
  <p:tag name="KSO_WM_TEMPLATE_INDEX" val="20205246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5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5246_7*e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PART 0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50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246_18*f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SUBTYPE" val="a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50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246_18*f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SUBTYPE" val="a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24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6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5246"/>
  <p:tag name="KSO_WM_SLIDE_LAYOUT" val="a_b_e"/>
  <p:tag name="KSO_WM_SLIDE_LAYOUT_CNT" val="1_1_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7*a*1"/>
  <p:tag name="KSO_WM_TEMPLATE_CATEGORY" val="custom"/>
  <p:tag name="KSO_WM_TEMPLATE_INDEX" val="20205246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5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5246_7*e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PART 0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50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246_18*f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SUBTYPE" val="a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50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246_18*f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SUBTYPE" val="a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50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246_18*f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SUBTYPE" val="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50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246_18*f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SUBTYPE" val="a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6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5246"/>
  <p:tag name="KSO_WM_SLIDE_LAYOUT" val="a_b_e"/>
  <p:tag name="KSO_WM_SLIDE_LAYOUT_CNT" val="1_1_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7*a*1"/>
  <p:tag name="KSO_WM_TEMPLATE_CATEGORY" val="custom"/>
  <p:tag name="KSO_WM_TEMPLATE_INDEX" val="20205246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5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5246_7*e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PART 0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6_1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5246"/>
  <p:tag name="KSO_WM_SLIDE_LAYOUT" val="a_f"/>
  <p:tag name="KSO_WM_SLIDE_LAYOUT_CNT" val="1_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6_18*a*1"/>
  <p:tag name="KSO_WM_TEMPLATE_CATEGORY" val="custom"/>
  <p:tag name="KSO_WM_TEMPLATE_INDEX" val="20205246"/>
  <p:tag name="KSO_WM_UNIT_LAYERLEVEL" val="1"/>
  <p:tag name="KSO_WM_TAG_VERSION" val="1.0"/>
  <p:tag name="KSO_WM_BEAUTIFY_FLAG" val="#wm#"/>
  <p:tag name="KSO_WM_UNIT_PRESET_TEXT" val="单击此处添加标题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5、7、10、13、15、16、17、19、20、21、22、24"/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5246"/>
  <p:tag name="KSO_WM_TEMPLATE_MASTER_THUMB_INDEX" val="1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022436">
      <a:dk1>
        <a:sysClr val="windowText" lastClr="000000"/>
      </a:dk1>
      <a:lt1>
        <a:sysClr val="window" lastClr="FFFFFF"/>
      </a:lt1>
      <a:dk2>
        <a:srgbClr val="FAF5EC"/>
      </a:dk2>
      <a:lt2>
        <a:srgbClr val="FFFFFF"/>
      </a:lt2>
      <a:accent1>
        <a:srgbClr val="D8C4A0"/>
      </a:accent1>
      <a:accent2>
        <a:srgbClr val="CDC6AB"/>
      </a:accent2>
      <a:accent3>
        <a:srgbClr val="C2C9B6"/>
      </a:accent3>
      <a:accent4>
        <a:srgbClr val="B6CBC2"/>
      </a:accent4>
      <a:accent5>
        <a:srgbClr val="ABCECD"/>
      </a:accent5>
      <a:accent6>
        <a:srgbClr val="A0D0D8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1220</Words>
  <Application>Microsoft Office PowerPoint</Application>
  <PresentationFormat>宽屏</PresentationFormat>
  <Paragraphs>174</Paragraphs>
  <Slides>34</Slides>
  <Notes>33</Notes>
  <HiddenSlides>1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8" baseType="lpstr">
      <vt:lpstr>楷体</vt:lpstr>
      <vt:lpstr>Arial</vt:lpstr>
      <vt:lpstr>Calibri</vt:lpstr>
      <vt:lpstr>Office 主题​​</vt:lpstr>
      <vt:lpstr>    软件工程原理与实践          ――My_PCLogo  项目报告</vt:lpstr>
      <vt:lpstr>小组成员</vt:lpstr>
      <vt:lpstr>PowerPoint 演示文稿</vt:lpstr>
      <vt:lpstr>产品概述</vt:lpstr>
      <vt:lpstr>My_PCLogo</vt:lpstr>
      <vt:lpstr>简约生动的画面</vt:lpstr>
      <vt:lpstr>多样的玩法</vt:lpstr>
      <vt:lpstr>个人信息</vt:lpstr>
      <vt:lpstr>好友</vt:lpstr>
      <vt:lpstr>架构设计和技术创新</vt:lpstr>
      <vt:lpstr>软件架构</vt:lpstr>
      <vt:lpstr>演示：从安装、注册到绘制过程</vt:lpstr>
      <vt:lpstr>技术设计 -好友</vt:lpstr>
      <vt:lpstr>功能展示 -查看好友列表、添加好友、接受好友申请</vt:lpstr>
      <vt:lpstr>技术设计 -匹配</vt:lpstr>
      <vt:lpstr>功能展示 -创建房间、加入房间、进入对战界面</vt:lpstr>
      <vt:lpstr>功能展示 -创建房间、加入房间、进入合作界面</vt:lpstr>
      <vt:lpstr>软件测试</vt:lpstr>
      <vt:lpstr>单元测试 -前端</vt:lpstr>
      <vt:lpstr>单元测试 -前端</vt:lpstr>
      <vt:lpstr>单元测试 -后端</vt:lpstr>
      <vt:lpstr>性能测试  --创建房间</vt:lpstr>
      <vt:lpstr>性能测试  --匹配</vt:lpstr>
      <vt:lpstr>压力测试  --登陆注册</vt:lpstr>
      <vt:lpstr>压力测试  --创建房间、随机匹配</vt:lpstr>
      <vt:lpstr>易用性测试  --目标用户群体使用体验测试</vt:lpstr>
      <vt:lpstr>可靠性测试  --高系统可靠性</vt:lpstr>
      <vt:lpstr>兼容性测试  --兼容Windows主流版本</vt:lpstr>
      <vt:lpstr>项目总结</vt:lpstr>
      <vt:lpstr>My_PCLogo   --项目总结 </vt:lpstr>
      <vt:lpstr>My_PCLogo   --项目总结 </vt:lpstr>
      <vt:lpstr>My_PCLogo   --项目总结 </vt:lpstr>
      <vt:lpstr>My_PCLogo   --小组分工 </vt:lpstr>
      <vt:lpstr>My_PCLogo   --小组贡献度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敖 宇晨</cp:lastModifiedBy>
  <cp:revision>12</cp:revision>
  <dcterms:created xsi:type="dcterms:W3CDTF">2021-01-07T19:20:43Z</dcterms:created>
  <dcterms:modified xsi:type="dcterms:W3CDTF">2021-01-10T07:30:23Z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2052-2.6.1.4274</vt:lpwstr>
  </property>
</Properties>
</file>